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76" r:id="rId3"/>
    <p:sldId id="266" r:id="rId4"/>
    <p:sldId id="263" r:id="rId5"/>
    <p:sldId id="268" r:id="rId6"/>
    <p:sldId id="277" r:id="rId7"/>
    <p:sldId id="269" r:id="rId8"/>
    <p:sldId id="267" r:id="rId9"/>
    <p:sldId id="260" r:id="rId10"/>
    <p:sldId id="275" r:id="rId11"/>
    <p:sldId id="261" r:id="rId12"/>
    <p:sldId id="265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5693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6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08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41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059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4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0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63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92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59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98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9526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30082"/>
            <a:ext cx="12192000" cy="1646302"/>
          </a:xfrm>
          <a:ln w="19050">
            <a:solidFill>
              <a:schemeClr val="accent3"/>
            </a:solidFill>
          </a:ln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CS460 - Senior Design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66030" y="5072332"/>
            <a:ext cx="2372264" cy="133709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dirty="0" smtClean="0">
                <a:latin typeface="Adobe Hebrew" panose="02040503050201020203" pitchFamily="18" charset="-79"/>
                <a:cs typeface="Adobe Hebrew" panose="02040503050201020203" pitchFamily="18" charset="-79"/>
              </a:rPr>
              <a:t>Daniel </a:t>
            </a:r>
            <a:r>
              <a:rPr lang="en-US" sz="2400" dirty="0" smtClean="0">
                <a:latin typeface="Adobe Hebrew" panose="02040503050201020203" pitchFamily="18" charset="-79"/>
                <a:cs typeface="Adobe Hebrew" panose="02040503050201020203" pitchFamily="18" charset="-79"/>
              </a:rPr>
              <a:t>Johnson</a:t>
            </a:r>
          </a:p>
          <a:p>
            <a:pPr>
              <a:lnSpc>
                <a:spcPct val="110000"/>
              </a:lnSpc>
            </a:pPr>
            <a:r>
              <a:rPr lang="en-US" sz="2400" dirty="0" smtClean="0">
                <a:latin typeface="Adobe Hebrew" panose="02040503050201020203" pitchFamily="18" charset="-79"/>
                <a:cs typeface="Adobe Hebrew" panose="02040503050201020203" pitchFamily="18" charset="-79"/>
              </a:rPr>
              <a:t>T. Avery </a:t>
            </a:r>
            <a:r>
              <a:rPr lang="en-US" sz="2400" dirty="0" err="1" smtClean="0">
                <a:latin typeface="Adobe Hebrew" panose="02040503050201020203" pitchFamily="18" charset="-79"/>
                <a:cs typeface="Adobe Hebrew" panose="02040503050201020203" pitchFamily="18" charset="-79"/>
              </a:rPr>
              <a:t>Eich</a:t>
            </a:r>
            <a:endParaRPr lang="en-US" sz="2400" dirty="0" smtClean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latin typeface="Adobe Hebrew" panose="02040503050201020203" pitchFamily="18" charset="-79"/>
                <a:cs typeface="Adobe Hebrew" panose="02040503050201020203" pitchFamily="18" charset="-79"/>
              </a:rPr>
              <a:t>Asad</a:t>
            </a:r>
            <a:r>
              <a:rPr lang="en-US" sz="2400" dirty="0" smtClean="0">
                <a:latin typeface="Adobe Hebrew" panose="02040503050201020203" pitchFamily="18" charset="-79"/>
                <a:cs typeface="Adobe Hebrew" panose="02040503050201020203" pitchFamily="18" charset="-79"/>
              </a:rPr>
              <a:t> Ashur</a:t>
            </a:r>
            <a:endParaRPr lang="en-US" sz="24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66264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Team 5 – Virtual Reality Research &amp; Development </a:t>
            </a:r>
          </a:p>
        </p:txBody>
      </p:sp>
    </p:spTree>
    <p:extLst>
      <p:ext uri="{BB962C8B-B14F-4D97-AF65-F5344CB8AC3E}">
        <p14:creationId xmlns:p14="http://schemas.microsoft.com/office/powerpoint/2010/main" val="273644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410" y="879336"/>
            <a:ext cx="10371581" cy="91125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Evaluation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1896138"/>
              </p:ext>
            </p:extLst>
          </p:nvPr>
        </p:nvGraphicFramePr>
        <p:xfrm>
          <a:off x="6625086" y="1992703"/>
          <a:ext cx="5127750" cy="3731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78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532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9774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988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323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App Name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Pros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Cons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Rating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695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HOVR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Objects &amp; obstacles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Jump and slide on rails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Ride skateboard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Nitro does not fly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Does not have many controls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Does not move in all directions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4.5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299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Motivator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Simple and easy to play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Being able to upgrade the ship with money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There are levels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Ion beam attack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Limited direction movement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 smtClean="0">
                          <a:effectLst/>
                        </a:rPr>
                        <a:t>Two items only </a:t>
                      </a:r>
                      <a:endParaRPr lang="en-US" sz="12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Few </a:t>
                      </a:r>
                      <a:r>
                        <a:rPr lang="en-US" sz="1200" dirty="0" smtClean="0">
                          <a:effectLst/>
                        </a:rPr>
                        <a:t># of enemies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330432" y="2234241"/>
            <a:ext cx="5854707" cy="4001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200" dirty="0" smtClean="0"/>
              <a:t>Collected </a:t>
            </a:r>
            <a:r>
              <a:rPr lang="en-US" sz="2200" dirty="0"/>
              <a:t>S</a:t>
            </a:r>
            <a:r>
              <a:rPr lang="en-US" sz="2200" dirty="0" smtClean="0"/>
              <a:t>ubjective Review Data</a:t>
            </a:r>
            <a:br>
              <a:rPr lang="en-US" sz="2200" dirty="0" smtClean="0"/>
            </a:br>
            <a:endParaRPr lang="en-US" sz="2200" dirty="0" smtClean="0"/>
          </a:p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200" dirty="0" smtClean="0"/>
              <a:t>Relate Genres/Mechanics With Rating</a:t>
            </a:r>
            <a:br>
              <a:rPr lang="en-US" sz="2200" dirty="0" smtClean="0"/>
            </a:br>
            <a:endParaRPr lang="en-US" sz="2200" dirty="0" smtClean="0"/>
          </a:p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200" dirty="0" smtClean="0"/>
              <a:t>Used as Reference for Team’s Application Design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1214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55444"/>
              </p:ext>
            </p:extLst>
          </p:nvPr>
        </p:nvGraphicFramePr>
        <p:xfrm>
          <a:off x="5011126" y="1262684"/>
          <a:ext cx="6677966" cy="4643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Image" r:id="rId3" imgW="18298080" imgH="12723480" progId="Photoshop.Image.12">
                  <p:embed/>
                </p:oleObj>
              </mc:Choice>
              <mc:Fallback>
                <p:oleObj name="Image" r:id="rId3" imgW="18298080" imgH="127234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11126" y="1262684"/>
                        <a:ext cx="6677966" cy="4643527"/>
                      </a:xfrm>
                      <a:prstGeom prst="rect">
                        <a:avLst/>
                      </a:prstGeom>
                      <a:ln w="38100">
                        <a:solidFill>
                          <a:schemeClr val="accent3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Data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84832"/>
            <a:ext cx="4943537" cy="439360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 smtClean="0"/>
              <a:t>Relational Database </a:t>
            </a:r>
            <a:r>
              <a:rPr lang="en-US" sz="2800" b="1" dirty="0" smtClean="0"/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 </a:t>
            </a:r>
            <a:r>
              <a:rPr lang="en-US" sz="2400" dirty="0" smtClean="0"/>
              <a:t>Greater Visibility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 Analysis </a:t>
            </a:r>
            <a:r>
              <a:rPr lang="en-US" sz="2400" dirty="0" smtClean="0"/>
              <a:t>and </a:t>
            </a:r>
            <a:r>
              <a:rPr lang="en-US" sz="2400" dirty="0" smtClean="0"/>
              <a:t>Relation.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pic>
        <p:nvPicPr>
          <p:cNvPr id="1030" name="Picture 6" descr="Image result for sql server 2015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767" y="1460754"/>
            <a:ext cx="1473885" cy="119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95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94641"/>
            <a:ext cx="7772400" cy="1463040"/>
          </a:xfrm>
        </p:spPr>
        <p:txBody>
          <a:bodyPr/>
          <a:lstStyle/>
          <a:p>
            <a:r>
              <a:rPr lang="en-US" dirty="0" smtClean="0"/>
              <a:t>Data entry and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Daniel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accent2">
                    <a:lumMod val="50000"/>
                  </a:schemeClr>
                </a:solidFill>
              </a:rPr>
              <a:t>Implementation Plan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930401"/>
            <a:ext cx="9976289" cy="411096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Semester Two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000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 smtClean="0"/>
              <a:t> Research </a:t>
            </a:r>
            <a:r>
              <a:rPr lang="en-US" sz="2000" dirty="0" smtClean="0"/>
              <a:t>Oculus Rift project deployment.</a:t>
            </a:r>
            <a:br>
              <a:rPr lang="en-US" sz="2000" dirty="0" smtClean="0"/>
            </a:br>
            <a:endParaRPr lang="en-US" sz="2000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 smtClean="0"/>
              <a:t> Research </a:t>
            </a:r>
            <a:r>
              <a:rPr lang="en-US" sz="2000" dirty="0" smtClean="0"/>
              <a:t>integration of AR plugin (</a:t>
            </a:r>
            <a:r>
              <a:rPr lang="en-US" sz="2000" dirty="0" err="1" smtClean="0"/>
              <a:t>Vuforia</a:t>
            </a:r>
            <a:r>
              <a:rPr lang="en-US" sz="2000" dirty="0" smtClean="0"/>
              <a:t>) to gain motion tracking with Gear VR.</a:t>
            </a:r>
            <a:br>
              <a:rPr lang="en-US" sz="2000" dirty="0" smtClean="0"/>
            </a:br>
            <a:endParaRPr lang="en-US" sz="2000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 smtClean="0"/>
              <a:t> Fully </a:t>
            </a:r>
            <a:r>
              <a:rPr lang="en-US" sz="2000" dirty="0" smtClean="0"/>
              <a:t>develop application implementation plan to be executed second semester.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2000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 smtClean="0"/>
              <a:t> Use </a:t>
            </a:r>
            <a:r>
              <a:rPr lang="en-US" sz="2000" dirty="0"/>
              <a:t>research data and analysis to drive the application vision</a:t>
            </a:r>
            <a:r>
              <a:rPr lang="en-US" sz="2000" dirty="0" smtClean="0"/>
              <a:t>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59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Project statement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4800" dirty="0" smtClean="0">
                <a:latin typeface="Algerian" panose="04020705040A02060702" pitchFamily="82" charset="0"/>
              </a:rPr>
              <a:t> V</a:t>
            </a:r>
            <a:r>
              <a:rPr lang="en-US" dirty="0" smtClean="0"/>
              <a:t>irtual </a:t>
            </a:r>
            <a:r>
              <a:rPr lang="en-US" sz="4800" dirty="0" smtClean="0">
                <a:latin typeface="Algerian" panose="04020705040A02060702" pitchFamily="82" charset="0"/>
              </a:rPr>
              <a:t>R</a:t>
            </a:r>
            <a:r>
              <a:rPr lang="en-US" dirty="0" smtClean="0"/>
              <a:t>eality technology </a:t>
            </a:r>
            <a:r>
              <a:rPr lang="en-US" dirty="0"/>
              <a:t>and tools </a:t>
            </a:r>
            <a:r>
              <a:rPr lang="en-US" dirty="0" smtClean="0"/>
              <a:t>have become highly accessible to </a:t>
            </a:r>
            <a:r>
              <a:rPr lang="en-US" dirty="0"/>
              <a:t>small teams of software engineers and </a:t>
            </a:r>
            <a:r>
              <a:rPr lang="en-US" dirty="0" smtClean="0"/>
              <a:t>artists. These teams can now produce </a:t>
            </a:r>
            <a:r>
              <a:rPr lang="en-US" dirty="0"/>
              <a:t>significantly immersive </a:t>
            </a:r>
            <a:r>
              <a:rPr lang="en-US" dirty="0" smtClean="0"/>
              <a:t>experiences </a:t>
            </a:r>
            <a:r>
              <a:rPr lang="en-US" dirty="0"/>
              <a:t>without the need to adopt </a:t>
            </a:r>
            <a:r>
              <a:rPr lang="en-US" dirty="0" smtClean="0"/>
              <a:t>esoteric design </a:t>
            </a:r>
            <a:r>
              <a:rPr lang="en-US" dirty="0"/>
              <a:t>and implementation </a:t>
            </a:r>
            <a:r>
              <a:rPr lang="en-US" dirty="0" smtClean="0"/>
              <a:t>techniques. </a:t>
            </a:r>
            <a:r>
              <a:rPr lang="en-US" dirty="0"/>
              <a:t>In light of these advancements, </a:t>
            </a:r>
            <a:r>
              <a:rPr lang="en-US" dirty="0" smtClean="0"/>
              <a:t>our team performed research into the content developers have produced over the past two years, </a:t>
            </a:r>
            <a:r>
              <a:rPr lang="en-US" dirty="0"/>
              <a:t>and will utilize </a:t>
            </a:r>
            <a:r>
              <a:rPr lang="en-US" dirty="0" smtClean="0"/>
              <a:t>this research to design and implement a fully-featured VR experience.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8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outline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25615"/>
            <a:ext cx="9577736" cy="40227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Hardware &amp; Software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Research Methods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Data Entry and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Implementation Plan (Future)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9911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11296130" cy="1826581"/>
          </a:xfrm>
        </p:spPr>
        <p:txBody>
          <a:bodyPr/>
          <a:lstStyle/>
          <a:p>
            <a:r>
              <a:rPr lang="en-US" dirty="0" smtClean="0"/>
              <a:t>Hardware &amp; 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T. Avery </a:t>
            </a:r>
            <a:r>
              <a:rPr lang="en-US" dirty="0" err="1" smtClean="0"/>
              <a:t>Eich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5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Hardware considerations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350474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HTC Vive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 smtClean="0"/>
              <a:t> </a:t>
            </a:r>
            <a:r>
              <a:rPr lang="en-US" sz="2800" dirty="0" smtClean="0"/>
              <a:t>360</a:t>
            </a:r>
            <a:r>
              <a:rPr lang="en-US" sz="2000" dirty="0" smtClean="0"/>
              <a:t>º</a:t>
            </a:r>
            <a:r>
              <a:rPr lang="en-US" sz="2800" dirty="0" smtClean="0"/>
              <a:t> 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 smtClean="0"/>
              <a:t> </a:t>
            </a:r>
            <a:r>
              <a:rPr lang="en-US" sz="2800" dirty="0" smtClean="0"/>
              <a:t>Position and Hand Tracking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 b="1" dirty="0"/>
          </a:p>
          <a:p>
            <a:r>
              <a:rPr lang="en-US" sz="2800" b="1" dirty="0" smtClean="0"/>
              <a:t>Oculus Rift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/>
              <a:t> </a:t>
            </a:r>
            <a:r>
              <a:rPr lang="en-US" sz="2800" dirty="0" smtClean="0"/>
              <a:t>Head Tracking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/>
              <a:t> </a:t>
            </a:r>
            <a:r>
              <a:rPr lang="en-US" sz="2800" dirty="0" smtClean="0"/>
              <a:t>No </a:t>
            </a:r>
            <a:r>
              <a:rPr lang="en-US" sz="2800" dirty="0" smtClean="0"/>
              <a:t>360</a:t>
            </a:r>
            <a:r>
              <a:rPr lang="en-US" sz="2000" dirty="0" smtClean="0"/>
              <a:t>º</a:t>
            </a:r>
            <a:r>
              <a:rPr lang="en-US" sz="2800" dirty="0" smtClean="0"/>
              <a:t> View</a:t>
            </a:r>
          </a:p>
          <a:p>
            <a:endParaRPr lang="en-US" sz="2800" b="1" dirty="0" smtClean="0"/>
          </a:p>
        </p:txBody>
      </p:sp>
      <p:pic>
        <p:nvPicPr>
          <p:cNvPr id="2050" name="Picture 2" descr="Image result for htc vive 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761" y="1794104"/>
            <a:ext cx="3265099" cy="2040687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ages.techtimes.com/data/images/full/10765/oculus-rift-development-kit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343" y="4260069"/>
            <a:ext cx="2767933" cy="1984181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51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 smtClean="0">
                <a:solidFill>
                  <a:schemeClr val="accent2">
                    <a:lumMod val="75000"/>
                  </a:schemeClr>
                </a:solidFill>
              </a:rPr>
              <a:t>Gear VR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156604"/>
            <a:ext cx="9720073" cy="4152756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Mobile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Affordable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360</a:t>
            </a:r>
            <a:r>
              <a:rPr lang="en-US" sz="2800" dirty="0" smtClean="0"/>
              <a:t>º </a:t>
            </a:r>
            <a:r>
              <a:rPr lang="en-US" sz="3200" dirty="0" smtClean="0"/>
              <a:t>View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/>
              <a:t> </a:t>
            </a:r>
            <a:r>
              <a:rPr lang="en-US" sz="3200" dirty="0" smtClean="0"/>
              <a:t>Oculus SDK</a:t>
            </a:r>
            <a:endParaRPr lang="en-US" sz="32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833" y="288656"/>
            <a:ext cx="4718167" cy="537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9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Software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740" y="2700068"/>
            <a:ext cx="6521569" cy="3479318"/>
          </a:xfrm>
        </p:spPr>
        <p:txBody>
          <a:bodyPr/>
          <a:lstStyle/>
          <a:p>
            <a:r>
              <a:rPr lang="en-US" sz="2800" b="1" dirty="0" smtClean="0"/>
              <a:t>Oculus, Android, </a:t>
            </a:r>
            <a:r>
              <a:rPr lang="en-US" sz="2800" b="1" dirty="0" smtClean="0"/>
              <a:t>&amp; Unity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 Solid Codebase and Documentation.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 Vibrant </a:t>
            </a:r>
            <a:r>
              <a:rPr lang="en-US" sz="2400" dirty="0" smtClean="0"/>
              <a:t>Developer </a:t>
            </a:r>
            <a:r>
              <a:rPr lang="en-US" sz="2400" dirty="0" smtClean="0"/>
              <a:t>Community</a:t>
            </a:r>
            <a:br>
              <a:rPr lang="en-US" sz="2400" dirty="0" smtClean="0"/>
            </a:br>
            <a:endParaRPr lang="en-US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 Cross-Platform Support.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13" y="898313"/>
            <a:ext cx="3626784" cy="1132690"/>
          </a:xfrm>
          <a:prstGeom prst="rect">
            <a:avLst/>
          </a:prstGeom>
        </p:spPr>
      </p:pic>
      <p:pic>
        <p:nvPicPr>
          <p:cNvPr id="3074" name="Picture 2" descr="Image result for unity en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530" y="2424024"/>
            <a:ext cx="50863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5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Asad</a:t>
            </a:r>
            <a:r>
              <a:rPr lang="en-US" dirty="0" smtClean="0"/>
              <a:t> Ashur</a:t>
            </a:r>
          </a:p>
        </p:txBody>
      </p:sp>
    </p:spTree>
    <p:extLst>
      <p:ext uri="{BB962C8B-B14F-4D97-AF65-F5344CB8AC3E}">
        <p14:creationId xmlns:p14="http://schemas.microsoft.com/office/powerpoint/2010/main" val="414718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Data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Collection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415396"/>
            <a:ext cx="5266266" cy="3536830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 </a:t>
            </a:r>
            <a:r>
              <a:rPr lang="en-US" sz="2400" dirty="0" smtClean="0"/>
              <a:t>Identified Relevant Data Points</a:t>
            </a:r>
            <a:endParaRPr lang="en-US" sz="24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 Developed Entry Form</a:t>
            </a:r>
            <a:endParaRPr lang="en-US" sz="24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 Organized Data in Excel Sheet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615" y="697946"/>
            <a:ext cx="3322204" cy="4434772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692" y="4039769"/>
            <a:ext cx="5094006" cy="2409857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69903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452</TotalTime>
  <Words>268</Words>
  <Application>Microsoft Office PowerPoint</Application>
  <PresentationFormat>Widescreen</PresentationFormat>
  <Paragraphs>77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Adobe Hebrew</vt:lpstr>
      <vt:lpstr>Algerian</vt:lpstr>
      <vt:lpstr>Arial</vt:lpstr>
      <vt:lpstr>Calibri</vt:lpstr>
      <vt:lpstr>Symbol</vt:lpstr>
      <vt:lpstr>Times New Roman</vt:lpstr>
      <vt:lpstr>Tw Cen MT</vt:lpstr>
      <vt:lpstr>Tw Cen MT Condensed</vt:lpstr>
      <vt:lpstr>Wingdings</vt:lpstr>
      <vt:lpstr>Wingdings 3</vt:lpstr>
      <vt:lpstr>Integral</vt:lpstr>
      <vt:lpstr>Adobe Photoshop Image</vt:lpstr>
      <vt:lpstr>CS460 - Senior Design</vt:lpstr>
      <vt:lpstr>Project statement</vt:lpstr>
      <vt:lpstr>outline</vt:lpstr>
      <vt:lpstr>Hardware &amp; software</vt:lpstr>
      <vt:lpstr>Hardware considerations</vt:lpstr>
      <vt:lpstr>Gear VR</vt:lpstr>
      <vt:lpstr>Software</vt:lpstr>
      <vt:lpstr>Research Methods</vt:lpstr>
      <vt:lpstr>Data Collection</vt:lpstr>
      <vt:lpstr>Evaluation</vt:lpstr>
      <vt:lpstr>Data Storage</vt:lpstr>
      <vt:lpstr>Data entry and analysis</vt:lpstr>
      <vt:lpstr>Implementation Plan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IPFW Senior Design</dc:title>
  <dc:creator>Daniel Johnson</dc:creator>
  <cp:lastModifiedBy>Daniel Johnson</cp:lastModifiedBy>
  <cp:revision>73</cp:revision>
  <dcterms:created xsi:type="dcterms:W3CDTF">2016-10-24T21:46:47Z</dcterms:created>
  <dcterms:modified xsi:type="dcterms:W3CDTF">2016-12-08T23:34:45Z</dcterms:modified>
</cp:coreProperties>
</file>